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10" d="100"/>
          <a:sy n="110" d="100"/>
        </p:scale>
        <p:origin x="-4200" y="-16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1439E51B-B16C-42DB-8765-143EBDCFDD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93D7BF1A-9C6F-40FA-8532-3BBE1C4BCA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0DE3EB83-B7AF-4CBD-92BD-D8C0EA2FCA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0.25</c:v>
                </c:pt>
                <c:pt idx="1">
                  <c:v>0.35</c:v>
                </c:pt>
                <c:pt idx="2">
                  <c:v>0.32</c:v>
                </c:pt>
                <c:pt idx="3">
                  <c:v>0.08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Sheet1!$F$2:$F$5</c15:f>
                <c15:dlblRangeCache>
                  <c:ptCount val="4"/>
                  <c:pt idx="0">
                    <c:v>25%</c:v>
                  </c:pt>
                  <c:pt idx="1">
                    <c:v>35%</c:v>
                  </c:pt>
                  <c:pt idx="2">
                    <c:v>32%</c:v>
                  </c:pt>
                  <c:pt idx="3">
                    <c:v>8%</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3343199D-FE24-41DE-8F97-EBB1BD8A02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2AF3E7DC-42D0-4CAA-B43B-309D1CAEEB4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87DC509A-E820-4951-A9B8-FF7EB56A522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0.18</c:v>
                </c:pt>
                <c:pt idx="2">
                  <c:v>0.48</c:v>
                </c:pt>
                <c:pt idx="3">
                  <c:v>0.34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Sheet1!$G$2:$G$5</c15:f>
                <c15:dlblRangeCache>
                  <c:ptCount val="4"/>
                  <c:pt idx="0">
                    <c:v>-</c:v>
                  </c:pt>
                  <c:pt idx="1">
                    <c:v>18%</c:v>
                  </c:pt>
                  <c:pt idx="2">
                    <c:v>48%</c:v>
                  </c:pt>
                  <c:pt idx="3">
                    <c:v>34%</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0.85</c:v>
                </c:pt>
                <c:pt idx="1">
                  <c:v>0.81</c:v>
                </c:pt>
                <c:pt idx="2">
                  <c:v>0.83</c:v>
                </c:pt>
                <c:pt idx="3">
                  <c:v>0.96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8165C225-C589-40FE-9C9F-72A33A2F261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5960FC58-1CC7-432F-9D41-69BE1EFDD69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8F0EC671-BB7C-4449-A20E-3090CDDAB38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0.15</c:v>
                </c:pt>
                <c:pt idx="1">
                  <c:v>0.19</c:v>
                </c:pt>
                <c:pt idx="2">
                  <c:v>0.17</c:v>
                </c:pt>
                <c:pt idx="3">
                  <c:v>0.04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85%</c:v>
                  </c:pt>
                  <c:pt idx="1">
                    <c:v>81%</c:v>
                  </c:pt>
                  <c:pt idx="2">
                    <c:v>83%</c:v>
                  </c:pt>
                  <c:pt idx="3">
                    <c:v>96%</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0.96</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FF7C793C-64E9-46D4-8785-6D1C4C47CC1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C941B05D-E35D-4984-A7C4-176FC9C784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3E4DE00E-150A-4085-A37B-CB5C4FCB01A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C90EF635-C348-4983-914B-979D813F15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0.16</c:v>
                </c:pt>
                <c:pt idx="1">
                  <c:v>0</c:v>
                </c:pt>
                <c:pt idx="2">
                  <c:v>0.04</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84%</c:v>
                  </c:pt>
                  <c:pt idx="1">
                    <c:v>-</c:v>
                  </c:pt>
                  <c:pt idx="2">
                    <c:v>96%</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0.79</c:v>
                </c:pt>
                <c:pt idx="1">
                  <c:v>0.87</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9BAAB0FD-8705-4037-B5E1-7D02B108B4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8C93F16A-5AF1-4484-BCD8-F304420774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FD38AD45-E2A8-4A73-A78D-723A13276D6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94A531EF-EC9B-44D0-8DEE-084ADC79E4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0.21</c:v>
                </c:pt>
                <c:pt idx="1">
                  <c:v>0.13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79%</c:v>
                  </c:pt>
                  <c:pt idx="1">
                    <c:v>87%</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0.84</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D182AC9F-C575-4AA6-A93C-4546EBB8586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FB7E86D7-5320-48FF-A209-5B54FD717C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0.16</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84%</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0.91</c:v>
                </c:pt>
                <c:pt idx="1">
                  <c:v>0.77</c:v>
                </c:pt>
                <c:pt idx="2">
                  <c:v>0.86</c:v>
                </c:pt>
                <c:pt idx="3">
                  <c:v>0.88</c:v>
                </c:pt>
                <c:pt idx="4">
                  <c:v>0.89</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227B7663-D537-47AB-A600-2035ED31FCC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812E7063-1E43-47D3-A1B1-E54E993581B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C7899A12-E81E-4BEE-96AB-303266C9999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DF42C46B-A139-4BA7-A35A-6699ECBA97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0.09</c:v>
                </c:pt>
                <c:pt idx="1">
                  <c:v>0.23</c:v>
                </c:pt>
                <c:pt idx="2">
                  <c:v>0.14000000000000001</c:v>
                </c:pt>
                <c:pt idx="3">
                  <c:v>0.12</c:v>
                </c:pt>
                <c:pt idx="4">
                  <c:v>0.11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91%</c:v>
                  </c:pt>
                  <c:pt idx="1">
                    <c:v>77%</c:v>
                  </c:pt>
                  <c:pt idx="2">
                    <c:v>86%</c:v>
                  </c:pt>
                  <c:pt idx="3">
                    <c:v>88%</c:v>
                  </c:pt>
                  <c:pt idx="4">
                    <c:v>89%</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0.88</c:v>
                </c:pt>
                <c:pt idx="2">
                  <c:v>0.87</c:v>
                </c:pt>
                <c:pt idx="3">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61F5ACD1-D076-4464-9296-FC284EE916D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9A59FB8E-7240-4785-B346-2FB610696EF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4D1236E0-6B84-437A-91D6-EE207337DEB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0.12</c:v>
                </c:pt>
                <c:pt idx="2">
                  <c:v>0.13</c:v>
                </c:pt>
                <c:pt idx="3">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Sheet1!$G$2:$G$5</c15:f>
                <c15:dlblRangeCache>
                  <c:ptCount val="4"/>
                  <c:pt idx="0">
                    <c:v>-</c:v>
                  </c:pt>
                  <c:pt idx="1">
                    <c:v>88%</c:v>
                  </c:pt>
                  <c:pt idx="2">
                    <c:v>87%</c:v>
                  </c:pt>
                  <c:pt idx="3">
                    <c:v>88%</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0.94</c:v>
                </c:pt>
                <c:pt idx="3">
                  <c:v>0.72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6ACEC305-BA22-45A4-B584-F66799DE0F5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B81FCECD-9F2A-41DB-863E-213694D9D47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044D1C76-AF2E-4BB6-90FF-BBCED1754285}"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6A1F3BA3-7FBA-496D-8691-A04CDD4037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0.06</c:v>
                </c:pt>
                <c:pt idx="3">
                  <c:v>0.28000000000000003</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87%</c:v>
                  </c:pt>
                  <c:pt idx="1">
                    <c:v>-</c:v>
                  </c:pt>
                  <c:pt idx="2">
                    <c:v>94%</c:v>
                  </c:pt>
                  <c:pt idx="3">
                    <c:v>72%</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0.83</c:v>
                </c:pt>
                <c:pt idx="1">
                  <c:v>0.9</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A954F572-6395-42BC-95AB-BB93272EBD1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07A9585A-A849-424C-97A7-2BDCC07B832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7EF59369-A8F3-456F-9307-D92A7FE379A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1205DEA3-F6D2-49DD-8BB4-3C0D3EE8E2C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0.17</c:v>
                </c:pt>
                <c:pt idx="1">
                  <c:v>0.1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83%</c:v>
                  </c:pt>
                  <c:pt idx="1">
                    <c:v>90%</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821140AF-986A-4E57-98CE-ED7BD8A7CCF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D79EE2FA-D12F-45AB-9D5A-60E9A4B9CA1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3</c:v>
                </c:pt>
                <c:pt idx="1">
                  <c:v>91</c:v>
                </c:pt>
                <c:pt idx="2">
                  <c:v>1</c:v>
                </c:pt>
                <c:pt idx="3">
                  <c:v>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95</c:v>
                </c:pt>
                <c:pt idx="1">
                  <c:v>4</c:v>
                </c:pt>
                <c:pt idx="2">
                  <c:v>1</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US"/>
                      <a:t>47%</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0-115E-48E7-9278-D03DDCBD9794}"/>
                </c:ext>
              </c:extLst>
            </c:dLbl>
            <c:dLbl>
              <c:idx val="1"/>
              <c:tx>
                <c:rich>
                  <a:bodyPr/>
                  <a:lstStyle/>
                  <a:p>
                    <a:fld id="{76774E95-58B6-47A1-854B-310EB7D78D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6F2B02E3-FB34-47E8-9C9F-E2A9AE8978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BC01E2B3-F535-402F-B720-2416140D1F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B7E1D0D8-8541-4DA5-A461-0CE1BD6D66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65BBC29E-29AA-4B91-B39C-8BA6EEDF33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E804429F-2965-4BE3-AEE0-BC6B180825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47</c:v>
                </c:pt>
                <c:pt idx="1">
                  <c:v>7</c:v>
                </c:pt>
                <c:pt idx="2">
                  <c:v>2</c:v>
                </c:pt>
                <c:pt idx="3">
                  <c:v>2</c:v>
                </c:pt>
                <c:pt idx="4">
                  <c:v>3</c:v>
                </c:pt>
                <c:pt idx="5">
                  <c:v>3</c:v>
                </c:pt>
                <c:pt idx="6">
                  <c:v>42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47%q</c:v>
                  </c:pt>
                  <c:pt idx="1">
                    <c:v>7%</c:v>
                  </c:pt>
                  <c:pt idx="2">
                    <c:v>2%</c:v>
                  </c:pt>
                  <c:pt idx="3">
                    <c:v>2%</c:v>
                  </c:pt>
                  <c:pt idx="4">
                    <c:v>3%</c:v>
                  </c:pt>
                  <c:pt idx="5">
                    <c:v>3%</c:v>
                  </c:pt>
                  <c:pt idx="6">
                    <c:v>42%</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7B748039-5D7A-4755-8E39-52F5A4E707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1%</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F18B1F3E-D73F-4132-BCA3-CA8056E29CD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1F77592D-8D33-49B3-A08C-7699A6A164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7DD6559C-FF10-40CE-A2BD-CEA0109D50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0D7B6A10-6BBD-4C53-905E-3A91A3066D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48</c:v>
                </c:pt>
                <c:pt idx="1">
                  <c:v>7</c:v>
                </c:pt>
                <c:pt idx="2">
                  <c:v>1</c:v>
                </c:pt>
                <c:pt idx="3">
                  <c:v>3</c:v>
                </c:pt>
                <c:pt idx="4">
                  <c:v>16</c:v>
                </c:pt>
                <c:pt idx="5">
                  <c:v>5</c:v>
                </c:pt>
                <c:pt idx="6">
                  <c:v>33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48%</c:v>
                  </c:pt>
                  <c:pt idx="1">
                    <c:v>7%</c:v>
                  </c:pt>
                  <c:pt idx="2">
                    <c:v>1%q</c:v>
                  </c:pt>
                  <c:pt idx="3">
                    <c:v>3%</c:v>
                  </c:pt>
                  <c:pt idx="4">
                    <c:v>16%</c:v>
                  </c:pt>
                  <c:pt idx="5">
                    <c:v>5%</c:v>
                  </c:pt>
                  <c:pt idx="6">
                    <c:v>33%</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6EF-47F1-B883-7748EC1E367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EF-47F1-B883-7748EC1E367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6298129C-0317-4E89-AFC3-5F853C8684A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28147DAE-5AF5-4494-9052-0CD371B3EDB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2F0-4CF1-80C7-205225AB80C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2F0-4CF1-80C7-205225AB80C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F5FC3527-8676-4063-8EB7-1C96B4DC9C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A66765D2-B7A2-41AE-8BD8-56CED0988C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10%</c:v>
                  </c:pt>
                  <c:pt idx="1">
                    <c:v>90%</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5CF-40B3-8374-492CB86772A0}"/>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CF-40B3-8374-492CB86772A0}"/>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4A8E2867-1E6E-4AA4-891F-8B373EDCB1A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40B80957-972A-45DC-84FB-D5D1A0B7A7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17</c:v>
                </c:pt>
                <c:pt idx="1">
                  <c:v>83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17%</c:v>
                  </c:pt>
                  <c:pt idx="1">
                    <c:v>83%</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6CF5A4D0-5B42-4D19-A465-911EAC82A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7BF964E9-BC10-4887-B40C-E95B77E5E7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C6ECDA0B-4EE8-4CE3-A6B7-85206B19C5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1A50B9F9-A788-4A8F-9D6E-7772A52E134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0.56000000000000005</c:v>
                </c:pt>
                <c:pt idx="1">
                  <c:v>0.42</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56%</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318558E7-ECB2-413D-B105-D4598D6CD5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FAC36B0A-D6F8-40E6-B6C3-17C13E9BF6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E124B579-8511-4112-AFF7-7A60FDCAEE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092179D4-B5F0-4A78-9069-1283AF4C25B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819-49AB-9068-B304DBA3CCB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819-49AB-9068-B304DBA3CCB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9620A87-42C5-495E-A3C2-E194268C4E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427D001F-27CF-4A04-916F-BB28900B62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3E6-406A-BD18-9D1352DD1788}"/>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3E6-406A-BD18-9D1352DD1788}"/>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8DB1B97D-9F9C-4BD0-848D-A74ABD5142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B8BFDA2-A3E0-4555-9FCF-45B5CA8FC6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c:v>
                </c:pt>
                <c:pt idx="1">
                  <c:v>98</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2%</c:v>
                  </c:pt>
                  <c:pt idx="1">
                    <c:v>98%</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044-4A9A-8BF8-13AAE32259E6}"/>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044-4A9A-8BF8-13AAE32259E6}"/>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EF49A861-FFDD-4DE6-A352-FC6F5276A2C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5%</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c:v>
                </c:pt>
                <c:pt idx="1">
                  <c:v>95</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5%q</c:v>
                  </c:pt>
                  <c:pt idx="1">
                    <c:v>95%p</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42D029A7-B069-41E9-AFDE-2AAADD644A8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E9009620-2F13-40C2-9CC2-20D5026827F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86%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r>
                      <a:rPr lang="en-GB"/>
                      <a:t>81%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D77B0E73-53EC-40B6-9343-8C947B04FC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r>
                      <a:rPr lang="en-GB"/>
                      <a:t>41%</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73EB-456C-B74D-581899DAC290}"/>
                </c:ext>
              </c:extLst>
            </c:dLbl>
            <c:dLbl>
              <c:idx val="6"/>
              <c:tx>
                <c:rich>
                  <a:bodyPr/>
                  <a:lstStyle/>
                  <a:p>
                    <a:fld id="{7CD3EBC7-C04B-4D3A-8F96-E69547866E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94</c:v>
                </c:pt>
                <c:pt idx="2">
                  <c:v>86</c:v>
                </c:pt>
                <c:pt idx="3">
                  <c:v>81</c:v>
                </c:pt>
                <c:pt idx="4">
                  <c:v>93</c:v>
                </c:pt>
                <c:pt idx="5">
                  <c:v>41</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83%</c:v>
                  </c:pt>
                  <c:pt idx="1">
                    <c:v>94%</c:v>
                  </c:pt>
                  <c:pt idx="2">
                    <c:v>86%p</c:v>
                  </c:pt>
                  <c:pt idx="3">
                    <c:v>81%p</c:v>
                  </c:pt>
                  <c:pt idx="4">
                    <c:v>93%</c:v>
                  </c:pt>
                  <c:pt idx="5">
                    <c:v>41%p</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GB"/>
                      <a:t>87%</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3E36-4621-A2A8-3ADDA83CA04C}"/>
                </c:ext>
              </c:extLst>
            </c:dLbl>
            <c:dLbl>
              <c:idx val="1"/>
              <c:tx>
                <c:rich>
                  <a:bodyPr/>
                  <a:lstStyle/>
                  <a:p>
                    <a:fld id="{11F4DFFA-E527-486A-815B-65A5560075F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r>
                      <a:rPr lang="en-GB"/>
                      <a:t>78%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E36-4621-A2A8-3ADDA83CA04C}"/>
                </c:ext>
              </c:extLst>
            </c:dLbl>
            <c:dLbl>
              <c:idx val="3"/>
              <c:tx>
                <c:rich>
                  <a:bodyPr/>
                  <a:lstStyle/>
                  <a:p>
                    <a:r>
                      <a:rPr lang="en-GB"/>
                      <a:t>74%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820AC15E-3ABF-40F9-922B-BDA2094B0F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r>
                      <a:rPr lang="en-GB"/>
                      <a:t>56%</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E36-4621-A2A8-3ADDA83CA04C}"/>
                </c:ext>
              </c:extLst>
            </c:dLbl>
            <c:dLbl>
              <c:idx val="6"/>
              <c:tx>
                <c:rich>
                  <a:bodyPr/>
                  <a:lstStyle/>
                  <a:p>
                    <a:fld id="{B3F345BA-E8C9-403A-B879-1B5567FA4B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87</c:v>
                </c:pt>
                <c:pt idx="1">
                  <c:v>90</c:v>
                </c:pt>
                <c:pt idx="2">
                  <c:v>78</c:v>
                </c:pt>
                <c:pt idx="3">
                  <c:v>74</c:v>
                </c:pt>
                <c:pt idx="4">
                  <c:v>90</c:v>
                </c:pt>
                <c:pt idx="5">
                  <c:v>56</c:v>
                </c:pt>
                <c:pt idx="6">
                  <c:v>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87%p</c:v>
                  </c:pt>
                  <c:pt idx="1">
                    <c:v>90%</c:v>
                  </c:pt>
                  <c:pt idx="2">
                    <c:v>78%p</c:v>
                  </c:pt>
                  <c:pt idx="3">
                    <c:v>74%p</c:v>
                  </c:pt>
                  <c:pt idx="4">
                    <c:v>90%</c:v>
                  </c:pt>
                  <c:pt idx="5">
                    <c:v>56%p</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54</c:v>
                </c:pt>
                <c:pt idx="1">
                  <c:v>31</c:v>
                </c:pt>
                <c:pt idx="2">
                  <c:v>11</c:v>
                </c:pt>
                <c:pt idx="3">
                  <c:v>3</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42</c:v>
                </c:pt>
                <c:pt idx="1">
                  <c:v>33</c:v>
                </c:pt>
                <c:pt idx="2">
                  <c:v>18</c:v>
                </c:pt>
                <c:pt idx="3">
                  <c:v>5</c:v>
                </c:pt>
                <c:pt idx="4">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5EC4171B-EEA6-446A-8E01-D436B7A3C3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F4279331-C0D6-4D49-AEB0-52A6C838D5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0.97</c:v>
                </c:pt>
                <c:pt idx="1">
                  <c:v>0</c:v>
                </c:pt>
                <c:pt idx="2">
                  <c:v>0.02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Sheet1!$H$2:$H$4</c15:f>
                <c15:dlblRangeCache>
                  <c:ptCount val="3"/>
                  <c:pt idx="0">
                    <c:v>97%</c:v>
                  </c:pt>
                  <c:pt idx="1">
                    <c:v>-</c:v>
                  </c:pt>
                  <c:pt idx="2">
                    <c:v>2%</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355162E3-B10C-4C01-85CD-9CEA3BC6B27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9DDBFF05-85AC-48E3-8EB0-0D5B9D86BC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Sheet1!$I$2:$I$4</c15:f>
                <c15:dlblRangeCache>
                  <c:ptCount val="3"/>
                  <c:pt idx="0">
                    <c:v>99%</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32</c:v>
                </c:pt>
                <c:pt idx="2">
                  <c:v>61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6</c:v>
                </c:pt>
                <c:pt idx="1">
                  <c:v>51</c:v>
                </c:pt>
                <c:pt idx="2">
                  <c:v>43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16</c:v>
                </c:pt>
                <c:pt idx="2">
                  <c:v>27</c:v>
                </c:pt>
                <c:pt idx="3">
                  <c:v>19</c:v>
                </c:pt>
                <c:pt idx="4">
                  <c:v>26</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15</c:v>
                </c:pt>
                <c:pt idx="1">
                  <c:v>24</c:v>
                </c:pt>
                <c:pt idx="2">
                  <c:v>20</c:v>
                </c:pt>
                <c:pt idx="3">
                  <c:v>21</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8.0000000000000002E-3</c:v>
                </c:pt>
                <c:pt idx="1">
                  <c:v>7.0999999999999994E-2</c:v>
                </c:pt>
                <c:pt idx="2">
                  <c:v>0.14499999999999999</c:v>
                </c:pt>
                <c:pt idx="3">
                  <c:v>0.28000000000000003</c:v>
                </c:pt>
                <c:pt idx="4">
                  <c:v>0.496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4.3999999999999997E-2</c:v>
                </c:pt>
                <c:pt idx="1">
                  <c:v>0.12</c:v>
                </c:pt>
                <c:pt idx="2">
                  <c:v>0.18099999999999999</c:v>
                </c:pt>
                <c:pt idx="3">
                  <c:v>0.27100000000000002</c:v>
                </c:pt>
                <c:pt idx="4">
                  <c:v>0.38400000000000001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7</c:v>
                </c:pt>
                <c:pt idx="1">
                  <c:v>12</c:v>
                </c:pt>
                <c:pt idx="2">
                  <c:v>24</c:v>
                </c:pt>
                <c:pt idx="3">
                  <c:v>21</c:v>
                </c:pt>
                <c:pt idx="4">
                  <c:v>35</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14</c:v>
                </c:pt>
                <c:pt idx="2">
                  <c:v>19</c:v>
                </c:pt>
                <c:pt idx="3">
                  <c:v>25</c:v>
                </c:pt>
                <c:pt idx="4">
                  <c:v>30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23</c:v>
                </c:pt>
                <c:pt idx="2">
                  <c:v>25</c:v>
                </c:pt>
                <c:pt idx="3">
                  <c:v>21</c:v>
                </c:pt>
                <c:pt idx="4">
                  <c:v>20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28</c:v>
                </c:pt>
                <c:pt idx="1">
                  <c:v>28</c:v>
                </c:pt>
                <c:pt idx="2">
                  <c:v>21</c:v>
                </c:pt>
                <c:pt idx="3">
                  <c:v>14</c:v>
                </c:pt>
                <c:pt idx="4">
                  <c:v>9</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E194F813-4493-48FF-BDB2-22AE3323BE4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F2EF65BA-798B-4CE0-9658-C678E13D61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AFECBFC9-BC6A-4DD4-AB56-84141E7E98D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38B35BDC-001A-4405-B4FD-89E6206BD1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0.9</c:v>
                </c:pt>
                <c:pt idx="1">
                  <c:v>0</c:v>
                </c:pt>
                <c:pt idx="2">
                  <c:v>0.05</c:v>
                </c:pt>
                <c:pt idx="3">
                  <c:v>0.02</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Sheet1!$H$2:$H$6</c15:f>
                <c15:dlblRangeCache>
                  <c:ptCount val="5"/>
                  <c:pt idx="0">
                    <c:v>90%</c:v>
                  </c:pt>
                  <c:pt idx="1">
                    <c:v>-</c:v>
                  </c:pt>
                  <c:pt idx="2">
                    <c:v>5%</c:v>
                  </c:pt>
                  <c:pt idx="3">
                    <c:v>2%</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938C3245-6DD6-47DD-8F00-02ECFA1805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667E52D4-F710-42C3-9B96-5A3D316919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6D08B79E-33F1-4D26-90CB-33A1360E34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63A2D5C8-14DA-478A-9AE0-8CDC96F2F17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0.74</c:v>
                </c:pt>
                <c:pt idx="1">
                  <c:v>0.02</c:v>
                </c:pt>
                <c:pt idx="2">
                  <c:v>0.15</c:v>
                </c:pt>
                <c:pt idx="3">
                  <c:v>0.05</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02D57815-91ED-43cb-92C2-25804820EDAC}">
              <c15:datalabelsRange>
                <c15:f>Sheet1!$I$2:$I$6</c15:f>
                <c15:dlblRangeCache>
                  <c:ptCount val="5"/>
                  <c:pt idx="0">
                    <c:v>74%</c:v>
                  </c:pt>
                  <c:pt idx="1">
                    <c:v>2%</c:v>
                  </c:pt>
                  <c:pt idx="2">
                    <c:v>15%</c:v>
                  </c:pt>
                  <c:pt idx="3">
                    <c:v>5%</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6</c:v>
                </c:pt>
                <c:pt idx="2">
                  <c:v>27</c:v>
                </c:pt>
                <c:pt idx="3">
                  <c:v>18</c:v>
                </c:pt>
                <c:pt idx="4">
                  <c:v>40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18</c:v>
                </c:pt>
                <c:pt idx="2">
                  <c:v>23</c:v>
                </c:pt>
                <c:pt idx="3">
                  <c:v>18</c:v>
                </c:pt>
                <c:pt idx="4">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10</c:v>
                </c:pt>
                <c:pt idx="1">
                  <c:v>22</c:v>
                </c:pt>
                <c:pt idx="2">
                  <c:v>41</c:v>
                </c:pt>
                <c:pt idx="3">
                  <c:v>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18</c:v>
                </c:pt>
                <c:pt idx="1">
                  <c:v>38</c:v>
                </c:pt>
                <c:pt idx="2">
                  <c:v>35</c:v>
                </c:pt>
                <c:pt idx="3">
                  <c:v>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44</c:v>
                </c:pt>
                <c:pt idx="1">
                  <c:v>39</c:v>
                </c:pt>
                <c:pt idx="2">
                  <c:v>9</c:v>
                </c:pt>
                <c:pt idx="3">
                  <c:v>3</c:v>
                </c:pt>
                <c:pt idx="4">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77</c:v>
                </c:pt>
                <c:pt idx="1">
                  <c:v>18</c:v>
                </c:pt>
                <c:pt idx="2">
                  <c:v>2</c:v>
                </c:pt>
                <c:pt idx="3">
                  <c:v>2</c:v>
                </c:pt>
                <c:pt idx="4">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32</c:v>
                </c:pt>
                <c:pt idx="1">
                  <c:v>55</c:v>
                </c:pt>
                <c:pt idx="2">
                  <c:v>11</c:v>
                </c:pt>
                <c:pt idx="3">
                  <c:v>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35</c:v>
                </c:pt>
                <c:pt idx="1">
                  <c:v>54</c:v>
                </c:pt>
                <c:pt idx="2">
                  <c:v>10</c:v>
                </c:pt>
                <c:pt idx="3">
                  <c:v>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863-4EF3-8628-514246B9651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863-4EF3-8628-514246B9651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301B2FB5-FAC4-4A47-AE50-4108BC78F1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BC61F610-31F2-4683-9BBD-4A74362F1D0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5E-4713-BCB6-17010B44716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E5E-4713-BCB6-17010B44716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3F72EA96-ACC1-43DA-81B5-D3D10AA220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D7FEFC30-F3ED-4B67-8D46-C2789E22EA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FB6-49AC-A845-714BC7862DE1}"/>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FB6-49AC-A845-714BC7862DE1}"/>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05486250-43DF-4F3D-A54E-3AB48183C5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0533233C-BA06-4F03-8E58-AFEDDFCFE73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1B2-481E-8927-CB542BF48EB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1B2-481E-8927-CB542BF48EB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962F1EE-B8AA-4511-9990-EA837518ED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5751EB9D-D75B-4E66-86C0-BD6A0C78221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80</c:v>
                </c:pt>
                <c:pt idx="1">
                  <c:v>20</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80%</c:v>
                  </c:pt>
                  <c:pt idx="1">
                    <c:v>20%</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D0-417A-9AE1-625975EDEF4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BD0-417A-9AE1-625975EDEF4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E7B059EB-E3F3-4C85-86EF-494D169DB0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323A198-45C1-414D-986F-0C68C7F3C15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31F-4356-B084-576816CB2DE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31F-4356-B084-576816CB2DE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30EF7F38-A848-4E07-9A9F-C3CBFAC2350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B0831D4-6217-4607-9854-4B9A5C255D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43</c:v>
                </c:pt>
                <c:pt idx="1">
                  <c:v>57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43%</c:v>
                  </c:pt>
                  <c:pt idx="1">
                    <c:v>57%</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E81-4665-B9F1-19FE31D5928C}"/>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9E81-4665-B9F1-19FE31D5928C}"/>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68A17524-5EEE-49FC-9858-7A157681687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64AB1E02-1B5D-43D5-9AEE-6D4E0B29A4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49</c:v>
                </c:pt>
                <c:pt idx="1">
                  <c:v>51</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49%</c:v>
                  </c:pt>
                  <c:pt idx="1">
                    <c:v>51%</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DD-430C-8FF3-E4B09270E25F}"/>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DD-430C-8FF3-E4B09270E25F}"/>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0F8AE513-FBAF-4FB9-A4D1-31369B1BE9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7F20224B-1ADF-447A-A326-8C92661817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34</c:v>
                </c:pt>
                <c:pt idx="1">
                  <c:v>66</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34%</c:v>
                  </c:pt>
                  <c:pt idx="1">
                    <c:v>66%</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F3E-4C45-9DAC-B2929C4B2C23}"/>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F3E-4C45-9DAC-B2929C4B2C23}"/>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3F64147F-15DF-45D4-8E38-252AA31C044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3E33E3DE-2917-476E-82EC-26D977241E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83</c:v>
                </c:pt>
                <c:pt idx="1">
                  <c:v>17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83%</c:v>
                  </c:pt>
                  <c:pt idx="1">
                    <c:v>17%</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81-41A0-AA5F-E21FFFB8EB7E}"/>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F81-41A0-AA5F-E21FFFB8EB7E}"/>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779CEFBE-1D8D-4485-B093-8142D21CC2E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321611CE-CDA2-4A0A-B394-9FEA112428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532-49D4-9643-2B7F1FC6412B}"/>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532-49D4-9643-2B7F1FC6412B}"/>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A1715516-5372-4E05-A6ED-B036EDB84D0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937A2838-7EE2-4DD5-9342-AFA24D7336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67</c:v>
                </c:pt>
                <c:pt idx="1">
                  <c:v>33</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67%</c:v>
                  </c:pt>
                  <c:pt idx="1">
                    <c:v>33%</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6-4EA4-9136-CE48FDDBE16D}"/>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3C56-4EA4-9136-CE48FDDBE16D}"/>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E42DA283-82A8-4494-9762-13F6C6F09D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E7170B31-E2D3-4311-AA22-4245068EFE5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53</c:v>
                </c:pt>
                <c:pt idx="1">
                  <c:v>47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53%</c:v>
                  </c:pt>
                  <c:pt idx="1">
                    <c:v>47%</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011-40D3-80BA-F4CA421B82A7}"/>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011-40D3-80BA-F4CA421B82A7}"/>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BBC2B473-EEC0-4711-B3DF-5789BA6A38C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4E937B97-23D8-4453-8478-1BC776FAB2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A96-46F4-8DED-A8EE18A79494}"/>
              </c:ext>
            </c:extLst>
          </c:dPt>
          <c:dPt>
            <c:idx val="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1A96-46F4-8DED-A8EE18A79494}"/>
              </c:ext>
            </c:extLst>
          </c:dPt>
          <c:dPt>
            <c:idx val="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78D7DF3D-6251-4BBC-B65A-78AC4A1303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35826363-EA55-4DBC-8053-FBAEADDB5A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49</c:v>
                </c:pt>
                <c:pt idx="1">
                  <c:v>35</c:v>
                </c:pt>
                <c:pt idx="2">
                  <c:v>17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38</c:v>
                </c:pt>
                <c:pt idx="1">
                  <c:v>51</c:v>
                </c:pt>
                <c:pt idx="2">
                  <c:v>11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047BF066-FAC2-4672-8199-5A5D2B9D643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A295786A-FFEB-47B2-8C43-C971BE16CBC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AF4CE4F8-313A-4A43-BBC7-C445F015574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D7D3C673-DF3F-44F1-9965-F64456FA70B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03DE6383-6285-4BC1-83B7-10BB485F9B9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D4F9D1FE-E424-4F0F-A734-14405E0BB5B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58</c:v>
                </c:pt>
                <c:pt idx="1">
                  <c:v>4</c:v>
                </c:pt>
                <c:pt idx="2">
                  <c:v>62</c:v>
                </c:pt>
                <c:pt idx="3">
                  <c:v>31</c:v>
                </c:pt>
                <c:pt idx="4">
                  <c:v>20</c:v>
                </c:pt>
                <c:pt idx="5">
                  <c:v>17</c:v>
                </c:pt>
                <c:pt idx="6">
                  <c:v>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58%</c:v>
                  </c:pt>
                  <c:pt idx="1">
                    <c:v>4%</c:v>
                  </c:pt>
                  <c:pt idx="2">
                    <c:v>62%</c:v>
                  </c:pt>
                  <c:pt idx="3">
                    <c:v>31%</c:v>
                  </c:pt>
                  <c:pt idx="4">
                    <c:v>20%</c:v>
                  </c:pt>
                  <c:pt idx="5">
                    <c:v>17%</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77782F47-FCC5-4E39-A3E4-9C58E73904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4CB69D39-0076-43DE-9AD3-A734CBF90A0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546CBA6B-F8B2-435E-8EDC-E723C34A7C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6C6102EF-2FFB-4D06-BDEB-38CCC584F4A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2AD8D0A3-F22A-4553-B457-B98F17CD3DB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399D3907-7806-405F-B04B-D768610C6D0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25</c:v>
                </c:pt>
                <c:pt idx="1">
                  <c:v>15</c:v>
                </c:pt>
                <c:pt idx="2">
                  <c:v>40</c:v>
                </c:pt>
                <c:pt idx="3">
                  <c:v>43</c:v>
                </c:pt>
                <c:pt idx="4">
                  <c:v>7</c:v>
                </c:pt>
                <c:pt idx="5">
                  <c:v>13</c:v>
                </c:pt>
                <c:pt idx="6">
                  <c:v>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Sheet1!$H$2:$H$8</c15:f>
                <c15:dlblRangeCache>
                  <c:ptCount val="7"/>
                  <c:pt idx="0">
                    <c:v>25%</c:v>
                  </c:pt>
                  <c:pt idx="1">
                    <c:v>15%</c:v>
                  </c:pt>
                  <c:pt idx="2">
                    <c:v>40%</c:v>
                  </c:pt>
                  <c:pt idx="3">
                    <c:v>43%</c:v>
                  </c:pt>
                  <c:pt idx="4">
                    <c:v>7%</c:v>
                  </c:pt>
                  <c:pt idx="5">
                    <c:v>13%</c:v>
                  </c:pt>
                  <c:pt idx="6">
                    <c:v>8%</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49</c:v>
                </c:pt>
                <c:pt idx="1">
                  <c:v>42</c:v>
                </c:pt>
                <c:pt idx="2">
                  <c:v>6</c:v>
                </c:pt>
                <c:pt idx="3">
                  <c:v>3</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mc="http://schemas.openxmlformats.org/markup-compatibility/2006" xmlns:c14="http://schemas.microsoft.com/office/drawing/2007/8/2/chart" xmlns:c15="http://schemas.microsoft.com/office/drawing/2012/chart" xmlns:c16="http://schemas.microsoft.com/office/drawing/2014/chart">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61</c:v>
                </c:pt>
                <c:pt idx="1">
                  <c:v>34</c:v>
                </c:pt>
                <c:pt idx="2">
                  <c:v>5</c:v>
                </c:pt>
                <c:pt idx="3">
                  <c:v>0</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0.84</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0.16</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c15:f>
                <c15:dlblRangeCache>
                  <c:ptCount val="1"/>
                  <c:pt idx="0">
                    <c:v>84%</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c:v>
                </c:pt>
                <c:pt idx="1">
                  <c:v>0.87</c:v>
                </c:pt>
                <c:pt idx="2">
                  <c:v>0.7</c:v>
                </c:pt>
                <c:pt idx="3">
                  <c:v>0.83</c:v>
                </c:pt>
                <c:pt idx="4">
                  <c:v>0.88</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FAE0F5E6-8DD3-4E66-A2F0-E581296FAAF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334E9AF0-DF97-4190-9500-FB704738D6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E8C237B8-6BC3-421C-91C3-D1EE31C93D0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2A705609-E810-4B88-BF52-5B7C3CB2717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c:v>
                </c:pt>
                <c:pt idx="1">
                  <c:v>0.13</c:v>
                </c:pt>
                <c:pt idx="2">
                  <c:v>0.3</c:v>
                </c:pt>
                <c:pt idx="3">
                  <c:v>0.17</c:v>
                </c:pt>
                <c:pt idx="4">
                  <c:v>0.12</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02D57815-91ED-43cb-92C2-25804820EDAC}">
              <c15:datalabelsRange>
                <c15:f>Sheet1!$G$2:$G$6</c15:f>
                <c15:dlblRangeCache>
                  <c:ptCount val="5"/>
                  <c:pt idx="0">
                    <c:v>-</c:v>
                  </c:pt>
                  <c:pt idx="1">
                    <c:v>87%</c:v>
                  </c:pt>
                  <c:pt idx="2">
                    <c:v>70%</c:v>
                  </c:pt>
                  <c:pt idx="3">
                    <c:v>83%</c:v>
                  </c:pt>
                  <c:pt idx="4">
                    <c:v>88%</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BUCKINGHAMSHIRE, OXFORDSHIRE AND BERKSHIRE WEST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BUCKINGHAMSHIRE, OXFORDSHIRE AND BERKSHIRE WEST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BUCKINGHAMSHIRE, OXFORDSHIRE AND BERKSHIRE WEST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BUCKINGHAMSHIRE, OXFORDSHIRE AND BERKSHIRE WEST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BUCKINGHAMSHIRE, OXFORDSHIRE AND BERKSHIRE WEST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BUCKINGHAMSHIRE, OXFORDSHIRE AND BERKSHIRE WEST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430928786"/>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foot check as part of their last annual review
Having a urine test as part of their last annual review
Having a smoking status review as part of their last annual review
Participating in a course about diabetes
Having confidence in managing their diabetes day-to-day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5745128"/>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149289338"/>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652254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BUCKINGHAMSHIRE, OXFORDSHIRE AND BERKSHIRE WEST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38673482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1805923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95% of respondents who were marked as Type 1 in the sample selected ‘Type 1’, 4% selected ‘Type 2’, 1% selected ‘Other’ and *% selected ‘I don’t know’ ​</a:t>
            </a:r>
          </a:p>
          <a:p>
            <a:pPr marL="171450" indent="-171450">
              <a:buFont typeface="Arial" panose="020B0604020202020204" pitchFamily="34" charset="0"/>
              <a:buChar char="•"/>
              <a:defRPr/>
            </a:pPr>
            <a:r>
              <a:rPr lang="en-GB" sz="1200" dirty="0">
                <a:solidFill>
                  <a:schemeClr val="tx1"/>
                </a:solidFill>
                <a:effectLst/>
              </a:rPr>
              <a:t>91% of respondents who were marked as Type 2 in the sample selected ‘Type 2’, 3% selected ‘Type 1’, 1% selected ‘Other’ and 5%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(414); Type 2, ICS (553)).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493292480"/>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847482933"/>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1948625450"/>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26077469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2205803653"/>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(354); Type 2, National (19,941), ICS (460))</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47706726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82441916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(365); Type 2, National (22,278), ICS (509))</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21639631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296896860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(327); Type 2, National (21,082), ICS (482))</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249650685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131709105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(413); Type 2, National (24,180), ICS (548))</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2203973067"/>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71296822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578203281"/>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109319957"/>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19128811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(402); Type 2, National (22,482), ICS (520))</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252033941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97357671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62436923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2761723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422575850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76105150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398465042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88920824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32702929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(406); Type 2, National (22,670), ICS (524))</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c="http://schemas.openxmlformats.org/drawingml/2006/chart" xmlns:adec="http://schemas.microsoft.com/office/drawing/2017/decorative" xmlns:a14="http://schemas.microsoft.com/office/drawing/2010/main" xmlns:asvg="http://schemas.microsoft.com/office/drawing/2016/SVG/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84540492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3702411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98180472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206157409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19799694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512960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93628467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53822078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4880809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(412); Type 2, National (24,076), ICS (546))</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53556870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09158241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67972578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79214980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86514566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9279187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9731401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13556609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(413); Type 2, National (24,153), ICS (549))</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207375369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420272241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65302892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129767826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673704531"/>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7638781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1064590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2767709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30317235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(414); Type 2, National (24,135), ICS (549))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201761724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3806537354"/>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18872800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76078521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110422287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83002806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952103278"/>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354610570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295740160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(414); Type 2, National (24,084), ICS (548))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30235287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311609459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1892000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65200435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58%</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3745770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23751101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35182856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349348397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394786978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(411); Type 2, National (24,070), ICS (551))</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94926632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2848836735"/>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231932801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164308186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1496250686"/>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78442517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2650098252"/>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96951415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13427742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(412); Type 2, National (24,260), ICS (549))</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1331484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53538982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816137538"/>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4135858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339425785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126216843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85100452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16310443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32340259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(413); Type 2, National (24,267), ICS (551))</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08541905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8152077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689469099"/>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57493960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87%</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13%</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6644360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246242338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11153852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5383824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279396106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(413); Type 2, National (24,196), ICS (551))</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86747130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104435859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58076784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(412); Type 2, National (24,019), ICS (545))</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364815049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391252376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(187); Type 2, National (11,860), ICS (283))</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00834902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00738442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(397); Type 2, National (21,228), ICS (474))</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195185775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407559882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(388); Type 2, National (20,915), ICS (483))</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3275003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345521319"/>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(373); Type 2, National (20,086), ICS (460))</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3183000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31136038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(382); Type 2, National (21,890), ICS (495))</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510835605"/>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320606002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(377); Type 2, National (18,585), ICS (423))</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422576818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324551032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215157804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11355287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103468875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16909964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363209198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237823391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(400); Type 2, National (22,580), ICS (519))</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20654040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342869542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3724104723"/>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1372960566"/>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015021065"/>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27895179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(304); Type 2, National (12,350), ICS (255))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26682155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82206894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366189745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86891950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171527410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365368319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15614140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123737456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(409); Type 2, National (10,911), ICS (238))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10151445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386476396"/>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259603302"/>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07800838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700745827"/>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540884207"/>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390410681"/>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(404))</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06086668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25722807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840541780"/>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971019499"/>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420612903"/>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1257544570"/>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(517))</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c="http://schemas.openxmlformats.org/drawingml/2006/chart" xmlns:asvg="http://schemas.microsoft.com/office/drawing/2016/SVG/main">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dec="http://schemas.microsoft.com/office/drawing/2017/decorative" xmlns:a14="http://schemas.microsoft.com/office/drawing/2010/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BUCKINGHAMSHIRE, OXFORDSHIRE AND BERKSHIRE WEST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2,346</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969</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41%</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414</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555</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944</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1,402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130031013"/>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300129776"/>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711950895"/>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804221312"/>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1807788080"/>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3216901347"/>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273164642"/>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BUCKINGHAMSHIRE, OXFORDSHIRE AND BERKSHIRE WEST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522085590"/>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weight and BMI check as part of their last annual review
Having a foot check as part of their last annual review
Having a urine test as part of their last annual review
Having a smoking status review as part of their last annual review
Participating in a course about diabetes
Having confidence in managing their diabetes day-to-day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526043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195201113"/>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09444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2.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6A31D0-D410-459F-8B3A-5041DA332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1899</TotalTime>
  <Words>5392</Words>
  <Application>Microsoft Office PowerPoint</Application>
  <PresentationFormat>Widescreen</PresentationFormat>
  <Paragraphs>809</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Roboto</vt:lpstr>
      <vt:lpstr>Arial</vt:lpstr>
      <vt:lpstr>Barlow</vt:lpstr>
      <vt:lpstr>Wingdings 3</vt:lpstr>
      <vt:lpstr>Arial (Body)</vt:lpstr>
      <vt:lpstr>Segoe UI</vt:lpstr>
      <vt:lpstr>HelveticaNeueLT Std Lt Cn</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174</cp:revision>
  <cp:lastPrinted>2024-09-17T13:37:47Z</cp:lastPrinted>
  <dcterms:created xsi:type="dcterms:W3CDTF">2024-06-17T14:42:21Z</dcterms:created>
  <dcterms:modified xsi:type="dcterms:W3CDTF">2024-12-04T12:09:08Z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